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  <p:sldMasterId id="2147483670" r:id="rId3"/>
    <p:sldMasterId id="2147483679" r:id="rId4"/>
    <p:sldMasterId id="2147483677" r:id="rId5"/>
  </p:sldMasterIdLst>
  <p:notesMasterIdLst>
    <p:notesMasterId r:id="rId25"/>
  </p:notesMasterIdLst>
  <p:sldIdLst>
    <p:sldId id="256" r:id="rId6"/>
    <p:sldId id="290" r:id="rId7"/>
    <p:sldId id="262" r:id="rId8"/>
    <p:sldId id="298" r:id="rId9"/>
    <p:sldId id="312" r:id="rId10"/>
    <p:sldId id="310" r:id="rId11"/>
    <p:sldId id="292" r:id="rId12"/>
    <p:sldId id="308" r:id="rId13"/>
    <p:sldId id="299" r:id="rId14"/>
    <p:sldId id="300" r:id="rId15"/>
    <p:sldId id="301" r:id="rId16"/>
    <p:sldId id="307" r:id="rId17"/>
    <p:sldId id="304" r:id="rId18"/>
    <p:sldId id="305" r:id="rId19"/>
    <p:sldId id="309" r:id="rId20"/>
    <p:sldId id="302" r:id="rId21"/>
    <p:sldId id="303" r:id="rId22"/>
    <p:sldId id="306" r:id="rId23"/>
    <p:sldId id="26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61" autoAdjust="0"/>
  </p:normalViewPr>
  <p:slideViewPr>
    <p:cSldViewPr snapToGrid="0" showGuides="1">
      <p:cViewPr>
        <p:scale>
          <a:sx n="125" d="100"/>
          <a:sy n="125" d="100"/>
        </p:scale>
        <p:origin x="-96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CCED-0F68-4912-B048-7A2E08C640A5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94874-0E0F-4F59-B925-2D4D09F6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title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15:18) -----</a:t>
            </a:r>
          </a:p>
          <a:p>
            <a:r>
              <a:rPr lang="en-US"/>
              <a:t>finite-element modeling gives me these solutions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mention TE011 </a:t>
            </a:r>
          </a:p>
          <a:p>
            <a:endParaRPr lang="en-US"/>
          </a:p>
          <a:p>
            <a:r>
              <a:rPr lang="en-US"/>
              <a:t>square root sign </a:t>
            </a:r>
          </a:p>
          <a:p>
            <a:endParaRPr lang="en-US"/>
          </a:p>
          <a:p>
            <a:r>
              <a:rPr lang="en-US"/>
              <a:t>cavity resonators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7-10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slide numbers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(9/8/16 15:29) -----</a:t>
            </a:r>
          </a:p>
          <a:p>
            <a:r>
              <a:rPr lang="en-US" dirty="0" err="1"/>
              <a:t>LiF</a:t>
            </a:r>
            <a:r>
              <a:rPr lang="en-US" dirty="0"/>
              <a:t> </a:t>
            </a:r>
            <a:r>
              <a:rPr lang="en-US" dirty="0" err="1"/>
              <a:t>SHow</a:t>
            </a:r>
            <a:r>
              <a:rPr lang="en-US" dirty="0"/>
              <a:t> which is which</a:t>
            </a:r>
          </a:p>
          <a:p>
            <a:r>
              <a:rPr lang="en-US" dirty="0"/>
              <a:t>----- Meeting Notes (3/30/17 16:58) 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helix advantages</a:t>
            </a:r>
          </a:p>
          <a:p>
            <a:endParaRPr lang="en-US" dirty="0"/>
          </a:p>
          <a:p>
            <a:r>
              <a:rPr lang="en-US" dirty="0"/>
              <a:t>scale 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measurements doing on a crystal </a:t>
            </a:r>
          </a:p>
          <a:p>
            <a:endParaRPr lang="en-US"/>
          </a:p>
          <a:p>
            <a:r>
              <a:rPr lang="en-US"/>
              <a:t>0.3 x 0.3 x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16:36) -----</a:t>
            </a:r>
          </a:p>
          <a:p>
            <a:r>
              <a:rPr lang="en-US" dirty="0"/>
              <a:t>it is very difficult to figure out the F-clusters, g tensors axis were located in </a:t>
            </a:r>
            <a:r>
              <a:rPr lang="en-US" dirty="0" err="1"/>
              <a:t>NiFe</a:t>
            </a:r>
            <a:r>
              <a:rPr lang="en-US" dirty="0"/>
              <a:t> and help develop the calculations also g tensor axis for DFT!!</a:t>
            </a:r>
          </a:p>
          <a:p>
            <a:endParaRPr lang="en-US" dirty="0"/>
          </a:p>
          <a:p>
            <a:r>
              <a:rPr lang="en-US" dirty="0"/>
              <a:t>no real finalized DFT and g-tensor interactions</a:t>
            </a:r>
          </a:p>
          <a:p>
            <a:endParaRPr lang="en-US" dirty="0"/>
          </a:p>
          <a:p>
            <a:r>
              <a:rPr lang="en-US" dirty="0"/>
              <a:t>need g-tensor axis system for EDNMR/ENDOR </a:t>
            </a:r>
          </a:p>
          <a:p>
            <a:endParaRPr lang="en-US" dirty="0"/>
          </a:p>
          <a:p>
            <a:r>
              <a:rPr lang="en-US" dirty="0"/>
              <a:t>case study example</a:t>
            </a:r>
          </a:p>
          <a:p>
            <a:endParaRPr lang="en-US" dirty="0"/>
          </a:p>
          <a:p>
            <a:r>
              <a:rPr lang="en-US" dirty="0"/>
              <a:t>extremely limited introduction slide</a:t>
            </a:r>
          </a:p>
          <a:p>
            <a:endParaRPr lang="en-US" dirty="0"/>
          </a:p>
          <a:p>
            <a:r>
              <a:rPr lang="en-US" dirty="0"/>
              <a:t>in general, biological systems are of low symmetry so crystal structures don't give g-tensor info</a:t>
            </a:r>
          </a:p>
          <a:p>
            <a:endParaRPr lang="en-US" dirty="0"/>
          </a:p>
          <a:p>
            <a:r>
              <a:rPr lang="en-US" dirty="0"/>
              <a:t>in single crystals you can measure the g/A at room temp, and no averaging out the tensors</a:t>
            </a:r>
          </a:p>
          <a:p>
            <a:endParaRPr lang="en-US" dirty="0"/>
          </a:p>
          <a:p>
            <a:r>
              <a:rPr lang="en-US" dirty="0" err="1"/>
              <a:t>spings</a:t>
            </a:r>
            <a:r>
              <a:rPr lang="en-US" dirty="0"/>
              <a:t>/G/s  W-band 10^(7or8)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improtant</a:t>
            </a:r>
            <a:r>
              <a:rPr lang="en-US" dirty="0"/>
              <a:t> the structural axis interaction is, low symmetry high complex system</a:t>
            </a:r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mention </a:t>
            </a:r>
            <a:r>
              <a:rPr lang="en-US" dirty="0" err="1"/>
              <a:t>Blanck</a:t>
            </a:r>
            <a:r>
              <a:rPr lang="en-US" dirty="0"/>
              <a:t> PMR resonators</a:t>
            </a:r>
          </a:p>
          <a:p>
            <a:endParaRPr lang="en-US" dirty="0"/>
          </a:p>
          <a:p>
            <a:r>
              <a:rPr lang="en-US" dirty="0"/>
              <a:t>g strain higher at high frequency.</a:t>
            </a:r>
          </a:p>
          <a:p>
            <a:endParaRPr lang="en-US" dirty="0"/>
          </a:p>
          <a:p>
            <a:r>
              <a:rPr lang="en-US" dirty="0"/>
              <a:t>Q-band with Blank is in the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3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32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5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3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40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56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8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63392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74867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" y="6045328"/>
            <a:ext cx="822821" cy="7596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269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6309320"/>
            <a:ext cx="79208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Max-Planck</a:t>
            </a:r>
            <a:r>
              <a:rPr lang="de-DE" sz="1700" baseline="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6309320"/>
            <a:ext cx="705678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6413594"/>
            <a:ext cx="734536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5949280"/>
            <a:ext cx="792088" cy="79268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6044400"/>
            <a:ext cx="824400" cy="760705"/>
          </a:xfrm>
          <a:prstGeom prst="rect">
            <a:avLst/>
          </a:prstGeom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457200" y="10041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idx="1"/>
          </p:nvPr>
        </p:nvSpPr>
        <p:spPr>
          <a:xfrm>
            <a:off x="457200" y="268032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37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962151"/>
            <a:ext cx="7772400" cy="1638300"/>
          </a:xfrm>
        </p:spPr>
        <p:txBody>
          <a:bodyPr>
            <a:normAutofit/>
          </a:bodyPr>
          <a:lstStyle/>
          <a:p>
            <a:r>
              <a:rPr lang="en-US" dirty="0" smtClean="0"/>
              <a:t>Multi-Frequency Resonator Development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Jason W. Sidabras</a:t>
            </a:r>
          </a:p>
          <a:p>
            <a:endParaRPr lang="en-US" sz="1800" dirty="0"/>
          </a:p>
          <a:p>
            <a:r>
              <a:rPr lang="en-US" sz="1800" dirty="0"/>
              <a:t>D. </a:t>
            </a:r>
            <a:r>
              <a:rPr lang="en-US" sz="1800" dirty="0" smtClean="0"/>
              <a:t>Suter, </a:t>
            </a:r>
            <a:r>
              <a:rPr lang="en-US" sz="1800" dirty="0"/>
              <a:t>E.J. </a:t>
            </a:r>
            <a:r>
              <a:rPr lang="en-US" sz="1800" dirty="0" smtClean="0"/>
              <a:t>Reijerse, </a:t>
            </a:r>
            <a:r>
              <a:rPr lang="en-US" sz="1800" dirty="0"/>
              <a:t>W. </a:t>
            </a:r>
            <a:r>
              <a:rPr lang="en-US" sz="1800" dirty="0" smtClean="0"/>
              <a:t>Lubitz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14955" y="5354893"/>
            <a:ext cx="3606008" cy="920750"/>
            <a:chOff x="3849686" y="2522793"/>
            <a:chExt cx="3606008" cy="920750"/>
          </a:xfrm>
        </p:grpSpPr>
        <p:pic>
          <p:nvPicPr>
            <p:cNvPr id="7" name="Picture 2" descr="http://www.tu-dortmund.de/Medienpool/Seitenbilder/logo_tu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686" y="2787905"/>
              <a:ext cx="2428875" cy="3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:\MPI\logosm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56" y="2522793"/>
              <a:ext cx="1036638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1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elix5-PSII-10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358900"/>
            <a:ext cx="4144252" cy="4852924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Micro-Helix Preliminary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075" y="433649"/>
            <a:ext cx="464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Tyrosine (Y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*) Radical in Photosystem II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performed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120 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 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spins/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8630" y="1598652"/>
            <a:ext cx="229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Crystal 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0.3 x 0.25 mm</a:t>
            </a:r>
            <a:r>
              <a:rPr lang="en-US" baseline="300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0380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Empty Resonator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02905" y="1600118"/>
            <a:ext cx="4641095" cy="4406833"/>
            <a:chOff x="4502905" y="1867475"/>
            <a:chExt cx="4641095" cy="4406833"/>
          </a:xfrm>
        </p:grpSpPr>
        <p:sp>
          <p:nvSpPr>
            <p:cNvPr id="11" name="TextBox 10"/>
            <p:cNvSpPr txBox="1"/>
            <p:nvPr/>
          </p:nvSpPr>
          <p:spPr>
            <a:xfrm>
              <a:off x="5536679" y="1867475"/>
              <a:ext cx="3026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Experimental Results: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Mn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signal</a:t>
              </a:r>
            </a:p>
          </p:txBody>
        </p:sp>
        <p:pic>
          <p:nvPicPr>
            <p:cNvPr id="8" name="Picture 7" descr="MD5-PSI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905" y="2654300"/>
              <a:ext cx="4641095" cy="36200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071894" y="6004405"/>
            <a:ext cx="292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Suter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0543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260350" y="-5745"/>
            <a:ext cx="8712200" cy="10772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244 GHz Single</a:t>
            </a:r>
            <a:r>
              <a:rPr lang="en-US" dirty="0"/>
              <a:t>-Mode Resonators</a:t>
            </a:r>
          </a:p>
          <a:p>
            <a:pPr algn="l">
              <a:buFont typeface="Garamond" pitchFamily="18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966206" y="1125129"/>
            <a:ext cx="5010678" cy="5067728"/>
            <a:chOff x="3966206" y="1125129"/>
            <a:chExt cx="5010678" cy="5067728"/>
          </a:xfrm>
        </p:grpSpPr>
        <p:grpSp>
          <p:nvGrpSpPr>
            <p:cNvPr id="5" name="Group 4"/>
            <p:cNvGrpSpPr/>
            <p:nvPr/>
          </p:nvGrpSpPr>
          <p:grpSpPr>
            <a:xfrm>
              <a:off x="3966206" y="1125129"/>
              <a:ext cx="5010678" cy="4540444"/>
              <a:chOff x="3966206" y="1125129"/>
              <a:chExt cx="5010678" cy="4540444"/>
            </a:xfrm>
          </p:grpSpPr>
          <p:pic>
            <p:nvPicPr>
              <p:cNvPr id="2052" name="Picture 4" descr="E:\MPI\Posters\2017.Fachbeirat-SiteVisit\IrisTypes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6700" y="2238374"/>
                <a:ext cx="4800600" cy="3427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966206" y="1125129"/>
                <a:ext cx="501067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TE</a:t>
                </a:r>
                <a:r>
                  <a:rPr lang="en-US" sz="22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311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z-component of electric field. This leads to </a:t>
                </a:r>
                <a:r>
                  <a:rPr lang="en-US" sz="22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significant 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microwave leakage </a:t>
                </a:r>
                <a:r>
                  <a:rPr lang="en-US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through modulation slots.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924334" y="5792747"/>
              <a:ext cx="6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40%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82657" y="5789188"/>
              <a:ext cx="7692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2.5% 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0270" y="623835"/>
            <a:ext cx="3899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Bucket Resonator is simplest structure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Sacrifices Q-value and B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distribution for 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volume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TE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011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 improves by least a </a:t>
            </a:r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 of 2</a:t>
            </a:r>
          </a:p>
        </p:txBody>
      </p:sp>
      <p:pic>
        <p:nvPicPr>
          <p:cNvPr id="8" name="Picture 7" descr="buck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02" y="3241709"/>
            <a:ext cx="1727990" cy="30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260350" y="-5745"/>
            <a:ext cx="8712200" cy="10772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244 GHz Re-Entrant Semi-Spherical TE</a:t>
            </a:r>
            <a:r>
              <a:rPr lang="en-US" baseline="-25000" dirty="0" smtClean="0"/>
              <a:t>011</a:t>
            </a:r>
            <a:endParaRPr lang="en-US" baseline="-25000" dirty="0"/>
          </a:p>
          <a:p>
            <a:pPr algn="l">
              <a:buFont typeface="Garamond" pitchFamily="18"/>
              <a:buNone/>
            </a:pPr>
            <a:endParaRPr lang="en-US" dirty="0"/>
          </a:p>
        </p:txBody>
      </p:sp>
      <p:pic>
        <p:nvPicPr>
          <p:cNvPr id="2050" name="Picture 2" descr="E:\MPI\Posters\2017.Fachbeirat-SiteVisit\SSTE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9" y="1031380"/>
            <a:ext cx="2221731" cy="46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60936"/>
              </p:ext>
            </p:extLst>
          </p:nvPr>
        </p:nvGraphicFramePr>
        <p:xfrm>
          <a:off x="4127175" y="825445"/>
          <a:ext cx="4363536" cy="2415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8885"/>
                <a:gridCol w="1360119"/>
                <a:gridCol w="1544532"/>
              </a:tblGrid>
              <a:tr h="8349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Geometry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Cylindrical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r>
                        <a:rPr lang="en-US" sz="1400" baseline="0" dirty="0" smtClean="0">
                          <a:effectLst/>
                        </a:rPr>
                        <a:t> D/L=1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Re-Entrant Semi-Spherical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Frequency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240.5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243.6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Q</a:t>
                      </a:r>
                      <a:r>
                        <a:rPr lang="en-US" sz="1400" baseline="-25000" dirty="0" smtClean="0">
                          <a:effectLst/>
                        </a:rPr>
                        <a:t>0</a:t>
                      </a:r>
                      <a:r>
                        <a:rPr lang="en-US" sz="1400" dirty="0" smtClean="0">
                          <a:effectLst/>
                        </a:rPr>
                        <a:t>-value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4300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1200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63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S</a:t>
                      </a:r>
                      <a:r>
                        <a:rPr lang="en-US" sz="1400" baseline="-25000" dirty="0" smtClean="0">
                          <a:effectLst/>
                        </a:rPr>
                        <a:t>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2.15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59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</a:t>
                      </a:r>
                      <a:r>
                        <a:rPr lang="en-US" sz="1400" dirty="0" err="1" smtClean="0">
                          <a:effectLst/>
                        </a:rPr>
                        <a:t>S</a:t>
                      </a:r>
                      <a:r>
                        <a:rPr lang="en-US" sz="1400" baseline="-25000" dirty="0" err="1" smtClean="0">
                          <a:effectLst/>
                        </a:rPr>
                        <a:t>s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894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</a:rPr>
                        <a:t>max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3.4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3.8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2" name="Picture 1" descr="reSSTE0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1" y="3619499"/>
            <a:ext cx="5372099" cy="2389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538" y="4511657"/>
            <a:ext cx="52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938" y="1244108"/>
            <a:ext cx="52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2757" y="4990673"/>
            <a:ext cx="0" cy="6015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onut 5"/>
          <p:cNvSpPr/>
          <p:nvPr/>
        </p:nvSpPr>
        <p:spPr>
          <a:xfrm>
            <a:off x="579333" y="1737821"/>
            <a:ext cx="274320" cy="274320"/>
          </a:xfrm>
          <a:prstGeom prst="donut">
            <a:avLst>
              <a:gd name="adj" fmla="val 21358"/>
            </a:avLst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1770" y="2083161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0.4 mm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119489" y="2165350"/>
            <a:ext cx="792111" cy="693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128615" y="2402659"/>
            <a:ext cx="795685" cy="399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8" descr="D:\Documents\Reports and Posters\Ringberg_2014\pulses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" y="1009650"/>
            <a:ext cx="7159047" cy="44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10270" y="3438524"/>
            <a:ext cx="7159045" cy="2017706"/>
            <a:chOff x="810270" y="3438524"/>
            <a:chExt cx="7159045" cy="2017706"/>
          </a:xfrm>
        </p:grpSpPr>
        <p:sp>
          <p:nvSpPr>
            <p:cNvPr id="6" name="Rectangle 5"/>
            <p:cNvSpPr/>
            <p:nvPr/>
          </p:nvSpPr>
          <p:spPr>
            <a:xfrm>
              <a:off x="810270" y="3638550"/>
              <a:ext cx="3579523" cy="1817680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89792" y="3438524"/>
              <a:ext cx="3579523" cy="2017705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2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Uniform Field Resonators</a:t>
            </a:r>
            <a:endParaRPr lang="en-US" dirty="0"/>
          </a:p>
        </p:txBody>
      </p:sp>
      <p:pic>
        <p:nvPicPr>
          <p:cNvPr id="2" name="Picture 1" descr="02-UFIllustr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34" y="671100"/>
            <a:ext cx="6575451" cy="2922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9944" y="5569948"/>
            <a:ext cx="3263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Froncisz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72(11), 2001</a:t>
            </a:r>
          </a:p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Anderson,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73(8), 2002</a:t>
            </a:r>
          </a:p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Hyde,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Anderson, Rev. Sci.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Instrum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73(11) 2002</a:t>
            </a:r>
          </a:p>
          <a:p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Sidabras, Hyde, Appl..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31, 2007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0480" y="3992880"/>
            <a:ext cx="695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Design resonator with a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region-of-interest at cut-off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Cut-off waveguide has a wavelength of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(uniform)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end-section is needed to properly match the cut-off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By transferring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short to an open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(1/4 wavelength) you can properly match an infinite wavelength.</a:t>
            </a:r>
          </a:p>
        </p:txBody>
      </p:sp>
    </p:spTree>
    <p:extLst>
      <p:ext uri="{BB962C8B-B14F-4D97-AF65-F5344CB8AC3E}">
        <p14:creationId xmlns:p14="http://schemas.microsoft.com/office/powerpoint/2010/main" val="22430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Uniform Field Resonators at W-band</a:t>
            </a:r>
            <a:endParaRPr lang="en-US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3915" y="6018846"/>
            <a:ext cx="370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Mett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Sarna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Hyde, J.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Reson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., Under Review</a:t>
            </a:r>
          </a:p>
        </p:txBody>
      </p:sp>
      <p:pic>
        <p:nvPicPr>
          <p:cNvPr id="11" name="Picture 10" descr="06-LGRGeometr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9" y="790444"/>
            <a:ext cx="4017803" cy="2742310"/>
          </a:xfrm>
          <a:prstGeom prst="rect">
            <a:avLst/>
          </a:prstGeom>
        </p:spPr>
      </p:pic>
      <p:pic>
        <p:nvPicPr>
          <p:cNvPr id="13" name="Picture 12" descr="07-LGRMagFiel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" y="3576211"/>
            <a:ext cx="4964791" cy="2383888"/>
          </a:xfrm>
          <a:prstGeom prst="rect">
            <a:avLst/>
          </a:prstGeom>
        </p:spPr>
      </p:pic>
      <p:pic>
        <p:nvPicPr>
          <p:cNvPr id="14" name="Picture 13" descr="09-LGRFieldMea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59" y="771914"/>
            <a:ext cx="4065895" cy="49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Re-Entrant Uniform Field TE</a:t>
            </a:r>
            <a:r>
              <a:rPr lang="en-US" baseline="-25000" dirty="0" smtClean="0"/>
              <a:t>01U</a:t>
            </a:r>
            <a:r>
              <a:rPr lang="en-US" dirty="0" smtClean="0"/>
              <a:t> at Q-band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54400" y="3695700"/>
            <a:ext cx="546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sz="2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of B</a:t>
            </a:r>
            <a:r>
              <a:rPr lang="en-US" sz="2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sz="2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Q-value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same EPR signal</a:t>
            </a:r>
          </a:p>
          <a:p>
            <a:pPr marL="269875" lvl="1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Significantly more </a:t>
            </a:r>
            <a:r>
              <a:rPr lang="en-US" sz="2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 field</a:t>
            </a:r>
          </a:p>
        </p:txBody>
      </p: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:\Dropbox\_WorkingDir\2017.07.ISMAR_Quebec\bit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128713"/>
            <a:ext cx="2879725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50868"/>
              </p:ext>
            </p:extLst>
          </p:nvPr>
        </p:nvGraphicFramePr>
        <p:xfrm>
          <a:off x="3137610" y="827643"/>
          <a:ext cx="5892090" cy="2343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6362"/>
                <a:gridCol w="1515353"/>
                <a:gridCol w="1457325"/>
                <a:gridCol w="1543050"/>
              </a:tblGrid>
              <a:tr h="6363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Geometry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Cylindrical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</a:t>
                      </a:r>
                      <a:r>
                        <a:rPr lang="en-US" sz="1400" baseline="-25000" dirty="0" smtClean="0">
                          <a:effectLst/>
                        </a:rPr>
                        <a:t>011</a:t>
                      </a:r>
                      <a:r>
                        <a:rPr lang="en-US" sz="1400" baseline="0" dirty="0" smtClean="0">
                          <a:effectLst/>
                        </a:rPr>
                        <a:t> D/L=1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UF TE</a:t>
                      </a:r>
                      <a:r>
                        <a:rPr lang="en-US" sz="1400" baseline="-25000" dirty="0" smtClean="0">
                          <a:effectLst/>
                        </a:rPr>
                        <a:t>01U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UF TE</a:t>
                      </a:r>
                      <a:r>
                        <a:rPr lang="en-US" sz="1400" baseline="-25000" dirty="0" smtClean="0">
                          <a:effectLst/>
                        </a:rPr>
                        <a:t>01U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effectLst/>
                        </a:rPr>
                        <a:t>Re-Entrant</a:t>
                      </a:r>
                      <a:endParaRPr lang="en-US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Frequency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864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34.3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34.5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34.0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Q</a:t>
                      </a:r>
                      <a:r>
                        <a:rPr lang="en-US" sz="1400" baseline="-25000" dirty="0" smtClean="0">
                          <a:effectLst/>
                        </a:rPr>
                        <a:t>0</a:t>
                      </a:r>
                      <a:r>
                        <a:rPr lang="en-US" sz="1400" dirty="0" smtClean="0">
                          <a:effectLst/>
                        </a:rPr>
                        <a:t>-value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13000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5900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1880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S</a:t>
                      </a:r>
                      <a:r>
                        <a:rPr lang="en-US" sz="1400" baseline="-25000" dirty="0" smtClean="0">
                          <a:effectLst/>
                        </a:rPr>
                        <a:t>u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1686.2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1232.1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1782.4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Signal, </a:t>
                      </a:r>
                      <a:r>
                        <a:rPr lang="en-US" sz="1400" dirty="0" err="1" smtClean="0">
                          <a:effectLst/>
                        </a:rPr>
                        <a:t>S</a:t>
                      </a:r>
                      <a:r>
                        <a:rPr lang="en-US" sz="1400" baseline="-25000" dirty="0" err="1" smtClean="0">
                          <a:effectLst/>
                        </a:rPr>
                        <a:t>s</a:t>
                      </a:r>
                      <a:endParaRPr lang="en-US" sz="1400" baseline="-25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158.8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132.2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188.0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Λ</a:t>
                      </a:r>
                      <a:r>
                        <a:rPr lang="en-US" sz="1400" baseline="-25000" dirty="0" err="1" smtClean="0">
                          <a:effectLst/>
                        </a:rPr>
                        <a:t>max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1.06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0.65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Λ</a:t>
                      </a:r>
                      <a:r>
                        <a:rPr lang="en-US" sz="1400" baseline="-25000" dirty="0" err="1" smtClean="0">
                          <a:effectLst/>
                        </a:rPr>
                        <a:t>ave</a:t>
                      </a:r>
                      <a:r>
                        <a:rPr lang="en-US" sz="1400" dirty="0" smtClean="0">
                          <a:effectLst/>
                        </a:rPr>
                        <a:t> [</a:t>
                      </a:r>
                      <a:r>
                        <a:rPr lang="en-US" sz="1400" dirty="0" err="1" smtClean="0">
                          <a:effectLst/>
                        </a:rPr>
                        <a:t>mT</a:t>
                      </a:r>
                      <a:r>
                        <a:rPr lang="en-US" sz="1400" dirty="0" smtClean="0">
                          <a:effectLst/>
                        </a:rPr>
                        <a:t>/W</a:t>
                      </a:r>
                      <a:r>
                        <a:rPr lang="en-US" sz="1400" baseline="30000" dirty="0" smtClean="0">
                          <a:effectLst/>
                        </a:rPr>
                        <a:t>1/2</a:t>
                      </a:r>
                      <a:r>
                        <a:rPr lang="en-US" sz="1400" dirty="0" smtClean="0">
                          <a:effectLst/>
                        </a:rPr>
                        <a:t>]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0.52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0.52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0.83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990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       % Diff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19.2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12.2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 Sample</a:t>
                      </a:r>
                      <a:r>
                        <a:rPr lang="en-US" sz="1400" baseline="0" dirty="0" smtClean="0">
                          <a:effectLst/>
                        </a:rPr>
                        <a:t> Geo.</a:t>
                      </a:r>
                      <a:endParaRPr lang="en-US" sz="1400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1.8 ID x 2.8 OD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7487764" y="815028"/>
            <a:ext cx="1541936" cy="2359972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545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4" y="1370209"/>
            <a:ext cx="3927651" cy="413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08688"/>
                  </a:outerShdw>
                </a:effectLst>
              </a14:hiddenEffects>
            </a:ext>
          </a:extLst>
        </p:spPr>
      </p:pic>
      <p:pic>
        <p:nvPicPr>
          <p:cNvPr id="7" name="Picture 6" descr="E:\Dropbox\_WorkingDir\2017.07.ISMAR_Quebec\NewQBandResona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25" y="1414767"/>
            <a:ext cx="4970875" cy="40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>
                <a:solidFill>
                  <a:srgbClr val="595959"/>
                </a:solidFill>
              </a:rPr>
              <a:t>Re-Entrant Uniform Field TE</a:t>
            </a:r>
            <a:r>
              <a:rPr lang="en-US" baseline="-25000" dirty="0" smtClean="0">
                <a:solidFill>
                  <a:srgbClr val="595959"/>
                </a:solidFill>
              </a:rPr>
              <a:t>01U</a:t>
            </a:r>
            <a:r>
              <a:rPr lang="en-US" dirty="0" smtClean="0">
                <a:solidFill>
                  <a:srgbClr val="595959"/>
                </a:solidFill>
              </a:rPr>
              <a:t> at Q-band</a:t>
            </a:r>
            <a:endParaRPr lang="en-US" baseline="-25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3D Printed Resonators at Q-band</a:t>
            </a:r>
            <a:endParaRPr lang="en-US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09600"/>
            <a:ext cx="3333569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288072"/>
            <a:ext cx="3048000" cy="3009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56000" y="609600"/>
            <a:ext cx="558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3D printing technology may be good enough for </a:t>
            </a:r>
            <a:r>
              <a:rPr lang="en-US" sz="24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Q-band tolerances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brass or silver is available using </a:t>
            </a:r>
            <a:r>
              <a:rPr lang="en-US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molding techniques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precision techniques exist for ABS plastics that can be plated.</a:t>
            </a:r>
          </a:p>
        </p:txBody>
      </p:sp>
    </p:spTree>
    <p:extLst>
      <p:ext uri="{BB962C8B-B14F-4D97-AF65-F5344CB8AC3E}">
        <p14:creationId xmlns:p14="http://schemas.microsoft.com/office/powerpoint/2010/main" val="32906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306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2006" y="2193963"/>
            <a:ext cx="249254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Dieter Suter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1422" y="2124713"/>
            <a:ext cx="3011497" cy="192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Nick Cox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Hideaki Ogata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Anton Savitsky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Edward Reijerse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Wolfgang Lubitz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6" y="1632473"/>
            <a:ext cx="2671764" cy="4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Dropbox\Websites\MSC-Act-EPR.org\act-epr.org\deploy\media\img\ActEP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29" y="5297533"/>
            <a:ext cx="286124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ropbox\Websites\MSC-Act-EPR.org\act-epr.org\deploy\media\img\csm_mpi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3" y="1554171"/>
            <a:ext cx="2970001" cy="5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Dropbox\Websites\MSC-Act-EPR.org\old\Horizon2020_bla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6" y="5297533"/>
            <a:ext cx="400125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965" y="4796997"/>
            <a:ext cx="526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Marie </a:t>
            </a:r>
            <a:r>
              <a:rPr lang="en-US" dirty="0" err="1" smtClean="0"/>
              <a:t>Skłodowska</a:t>
            </a:r>
            <a:r>
              <a:rPr lang="en-US" dirty="0" smtClean="0"/>
              <a:t>-Curie Individual Fellowship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5538" y="5844747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http://act-epr.org</a:t>
            </a:r>
            <a:endParaRPr lang="en-US" dirty="0"/>
          </a:p>
        </p:txBody>
      </p:sp>
      <p:pic>
        <p:nvPicPr>
          <p:cNvPr id="7" name="Picture 6" descr="Max-Planck-Gesellschaf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5" y="2895600"/>
            <a:ext cx="2341894" cy="1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47785" b="47785"/>
          <a:stretch>
            <a:fillRect/>
          </a:stretch>
        </p:blipFill>
        <p:spPr/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82" y="908050"/>
            <a:ext cx="5795051" cy="51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Finite-Element Modeling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Ansys HFSS solves the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full-wave Maxwell’s Equations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for a given geometry and boundary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Build and Test on the Bench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Characterize the resonators and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to simulation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Measure coupling, frequency, and Q-value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 with Standard Samples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Further characterize the resonators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EPR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003688" y="1001744"/>
            <a:ext cx="2953595" cy="2160363"/>
            <a:chOff x="4418232" y="2628057"/>
            <a:chExt cx="3938127" cy="2880483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18232" y="2628057"/>
              <a:ext cx="3938127" cy="2466503"/>
            </a:xfrm>
            <a:prstGeom prst="rect">
              <a:avLst/>
            </a:prstGeom>
          </p:spPr>
        </p:pic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18232" y="5057135"/>
              <a:ext cx="39381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Magnetic </a:t>
              </a:r>
              <a:r>
                <a:rPr lang="en-US" sz="1600" dirty="0" smtClean="0"/>
                <a:t>field magnitude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0117" y="304165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999033" y="3350731"/>
            <a:ext cx="2944797" cy="2137141"/>
            <a:chOff x="392386" y="2586595"/>
            <a:chExt cx="3926396" cy="284952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92386" y="2586595"/>
              <a:ext cx="3926396" cy="2472483"/>
            </a:xfrm>
            <a:prstGeom prst="rect">
              <a:avLst/>
            </a:prstGeom>
          </p:spPr>
        </p:pic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563433" y="4984711"/>
              <a:ext cx="353720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Electric field </a:t>
              </a:r>
              <a:r>
                <a:rPr lang="en-US" sz="1600" dirty="0" smtClean="0"/>
                <a:t>magnitude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86117" y="303530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Resonator Introduction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61295" y="646819"/>
            <a:ext cx="20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Rectangular TE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102</a:t>
            </a:r>
          </a:p>
        </p:txBody>
      </p:sp>
    </p:spTree>
    <p:extLst>
      <p:ext uri="{BB962C8B-B14F-4D97-AF65-F5344CB8AC3E}">
        <p14:creationId xmlns:p14="http://schemas.microsoft.com/office/powerpoint/2010/main" val="13519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929"/>
          <a:stretch/>
        </p:blipFill>
        <p:spPr>
          <a:xfrm>
            <a:off x="812800" y="1473200"/>
            <a:ext cx="27559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3160" y="5899081"/>
            <a:ext cx="775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Feher</a:t>
            </a:r>
            <a:r>
              <a:rPr lang="en-US" sz="1000" dirty="0"/>
              <a:t>, </a:t>
            </a:r>
            <a:r>
              <a:rPr lang="en-US" sz="1000" i="1" dirty="0"/>
              <a:t>Sensitivity Considerations in Microwave Paramagnetic Resonance Absorption Techniques</a:t>
            </a:r>
            <a:r>
              <a:rPr lang="en-US" sz="1000" dirty="0"/>
              <a:t>, 36(2). </a:t>
            </a:r>
            <a:r>
              <a:rPr lang="en-US" sz="1000" dirty="0" smtClean="0"/>
              <a:t>449,1957</a:t>
            </a:r>
          </a:p>
          <a:p>
            <a:r>
              <a:rPr lang="en-US" sz="1000" dirty="0" smtClean="0"/>
              <a:t>Hyde, </a:t>
            </a:r>
            <a:r>
              <a:rPr lang="en-US" sz="1000" dirty="0" err="1" smtClean="0"/>
              <a:t>Froncisz</a:t>
            </a:r>
            <a:r>
              <a:rPr lang="en-US" sz="1000" dirty="0"/>
              <a:t>,  </a:t>
            </a:r>
            <a:r>
              <a:rPr lang="en-US" sz="1000" i="1" dirty="0"/>
              <a:t>Advanced  EPR:  Applications  in  Biology  </a:t>
            </a:r>
            <a:r>
              <a:rPr lang="en-US" sz="1000" i="1" dirty="0" smtClean="0"/>
              <a:t>and Biochemistry</a:t>
            </a:r>
            <a:r>
              <a:rPr lang="en-US" sz="1000" dirty="0"/>
              <a:t>, Elsevier, 1989, Ch. 7: Loop-gap resonators, </a:t>
            </a:r>
            <a:r>
              <a:rPr lang="en-US" sz="1000" dirty="0" smtClean="0"/>
              <a:t>277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997" y="654556"/>
            <a:ext cx="827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a critically coupled resonator and reflection bridge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Resonator Characteristics</a:t>
            </a:r>
            <a:endParaRPr lang="en-US" dirty="0"/>
          </a:p>
        </p:txBody>
      </p:sp>
      <p:pic>
        <p:nvPicPr>
          <p:cNvPr id="11" name="Picture 10" descr="Lar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31" y="1572718"/>
            <a:ext cx="3608811" cy="36088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1015" y="1195895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Cylindrical TE</a:t>
            </a:r>
            <a:r>
              <a:rPr lang="en-US" i="0" baseline="-25000" dirty="0" smtClean="0">
                <a:latin typeface="+mj-lt"/>
                <a:cs typeface="Arial" panose="020B0604020202020204" pitchFamily="34" charset="0"/>
              </a:rPr>
              <a:t>011</a:t>
            </a:r>
            <a:endParaRPr lang="en-US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66" y="130092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91520" y="2238904"/>
            <a:ext cx="2473700" cy="1172316"/>
            <a:chOff x="1191520" y="2238904"/>
            <a:chExt cx="2473700" cy="1172316"/>
          </a:xfrm>
        </p:grpSpPr>
        <p:sp>
          <p:nvSpPr>
            <p:cNvPr id="8" name="TextBox 7"/>
            <p:cNvSpPr txBox="1"/>
            <p:nvPr/>
          </p:nvSpPr>
          <p:spPr>
            <a:xfrm>
              <a:off x="1191520" y="223890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Filling Factor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2679700"/>
              <a:ext cx="2217420" cy="73152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191520" y="3487683"/>
            <a:ext cx="2562886" cy="1196077"/>
            <a:chOff x="1191520" y="3487683"/>
            <a:chExt cx="2562886" cy="1196077"/>
          </a:xfrm>
        </p:grpSpPr>
        <p:sp>
          <p:nvSpPr>
            <p:cNvPr id="10" name="TextBox 9"/>
            <p:cNvSpPr txBox="1"/>
            <p:nvPr/>
          </p:nvSpPr>
          <p:spPr>
            <a:xfrm>
              <a:off x="1191520" y="348768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Q-value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800" y="3860800"/>
              <a:ext cx="2306606" cy="82296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678700"/>
            <a:ext cx="7773158" cy="1300460"/>
            <a:chOff x="0" y="4678700"/>
            <a:chExt cx="7773158" cy="1300460"/>
          </a:xfrm>
        </p:grpSpPr>
        <p:sp>
          <p:nvSpPr>
            <p:cNvPr id="16" name="TextBox 15"/>
            <p:cNvSpPr txBox="1"/>
            <p:nvPr/>
          </p:nvSpPr>
          <p:spPr>
            <a:xfrm>
              <a:off x="338766" y="4678700"/>
              <a:ext cx="230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Conversion Factor: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156200"/>
              <a:ext cx="3774643" cy="8229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7300" y="5143500"/>
              <a:ext cx="3975858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53627" y="3602601"/>
            <a:ext cx="7902276" cy="2654785"/>
            <a:chOff x="653627" y="3602601"/>
            <a:chExt cx="7902276" cy="2654785"/>
          </a:xfrm>
        </p:grpSpPr>
        <p:sp>
          <p:nvSpPr>
            <p:cNvPr id="10" name="TextBox 9"/>
            <p:cNvSpPr txBox="1"/>
            <p:nvPr/>
          </p:nvSpPr>
          <p:spPr>
            <a:xfrm>
              <a:off x="5999235" y="3602601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</a:schemeClr>
                  </a:solidFill>
                  <a:latin typeface="Arial"/>
                  <a:cs typeface="Arial"/>
                </a:rPr>
                <a:t>Hydrogenase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173" y="3988598"/>
              <a:ext cx="3466730" cy="226878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53627" y="4712597"/>
              <a:ext cx="3546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Understanding the mechanism of biological hydrogen conversion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56" y="4173095"/>
              <a:ext cx="2205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2H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+ 2e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/>
                <a:t>⇌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lang="en-US" sz="24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3627" y="676275"/>
            <a:ext cx="4355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Extremely Sample Limited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4925" y="1301234"/>
            <a:ext cx="5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Resonator design for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Nano-liter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volumes at X-band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6967" y="1807633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Materials Research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Samples of Limited Availability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on a Chip/Micro-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fluidics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Crystals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-1" y="0"/>
            <a:ext cx="871061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Single </a:t>
            </a:r>
            <a:r>
              <a:rPr lang="en-US" dirty="0" smtClean="0"/>
              <a:t>Protein Crystal </a:t>
            </a:r>
            <a:r>
              <a:rPr lang="en-US" dirty="0"/>
              <a:t>[</a:t>
            </a:r>
            <a:r>
              <a:rPr lang="en-US" dirty="0" err="1"/>
              <a:t>FeFe</a:t>
            </a:r>
            <a:r>
              <a:rPr lang="en-US" dirty="0"/>
              <a:t>] </a:t>
            </a:r>
            <a:r>
              <a:rPr lang="en-US" dirty="0" smtClean="0"/>
              <a:t>Hydrogenase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8" y="3650713"/>
            <a:ext cx="2567024" cy="18341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8869" y="700986"/>
            <a:ext cx="2853864" cy="3285947"/>
            <a:chOff x="2039869" y="1141252"/>
            <a:chExt cx="2853864" cy="3285947"/>
          </a:xfrm>
        </p:grpSpPr>
        <p:pic>
          <p:nvPicPr>
            <p:cNvPr id="13" name="Grafik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69" y="1400373"/>
              <a:ext cx="2853864" cy="302682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625564" y="1141252"/>
              <a:ext cx="1682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 </a:t>
              </a:r>
              <a:r>
                <a:rPr lang="en-US" sz="1100" i="1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desulfuricans</a:t>
              </a:r>
              <a:r>
                <a:rPr lang="en-US" sz="1100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HydAB</a:t>
              </a:r>
              <a:endParaRPr lang="en-US" sz="11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3" descr="E:\Dropbox\_WorkingDir\MSC Fellowship\Images\MicroCryst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33" y="3823482"/>
            <a:ext cx="3930913" cy="23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4419" y="6046558"/>
            <a:ext cx="4815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921415" y="5587133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0.5-50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341" y="700986"/>
            <a:ext cx="464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date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crystal studies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have been performed on [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FeFe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 Hydrogenase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FTIR, EPR, NMR, Raman, and NRVS a convincing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cycle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 been hypothesized.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very difficult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hypothesize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F-clusters and g-tensors axis,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single crystals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needed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2578"/>
          <a:stretch/>
        </p:blipFill>
        <p:spPr>
          <a:xfrm>
            <a:off x="3289300" y="777240"/>
            <a:ext cx="2578100" cy="9144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772808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Increasing Sensitivity for Limited Samples</a:t>
            </a:r>
            <a:endParaRPr lang="en-US" dirty="0"/>
          </a:p>
        </p:txBody>
      </p:sp>
      <p:pic>
        <p:nvPicPr>
          <p:cNvPr id="1026" name="Picture 2" descr="E:\Dropbox\_WorkingDir\2017.ComparisonPaper\emrstm1511_Figure_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0" y="1822099"/>
            <a:ext cx="7558088" cy="35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Planar Micro-Resonators at </a:t>
            </a:r>
            <a:r>
              <a:rPr lang="en-US" dirty="0"/>
              <a:t>X-band</a:t>
            </a:r>
          </a:p>
        </p:txBody>
      </p:sp>
      <p:pic>
        <p:nvPicPr>
          <p:cNvPr id="1026" name="Picture 2" descr="E:\Dropbox\_WorkingDir\MSC Fellowship\Images\Fields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2"/>
          <a:stretch/>
        </p:blipFill>
        <p:spPr bwMode="auto">
          <a:xfrm>
            <a:off x="251520" y="974627"/>
            <a:ext cx="3360620" cy="1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ropbox\_WorkingDir\MSC Fellowship\Images\Field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5"/>
          <a:stretch/>
        </p:blipFill>
        <p:spPr bwMode="auto">
          <a:xfrm>
            <a:off x="4148215" y="974626"/>
            <a:ext cx="2189085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8000" y="3937000"/>
            <a:ext cx="8051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Resonator fabricated using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lithography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techniques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Loop of 0.5 mm diameter or smaller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Resonance is achieved using </a:t>
            </a:r>
            <a:r>
              <a:rPr lang="en-US" sz="2000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strip-line impedance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Sapphire substrate has a Q-value of 180 with a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filling factor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 of 2 </a:t>
            </a: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realized over the </a:t>
            </a:r>
            <a:r>
              <a:rPr lang="en-US" sz="2000" dirty="0" err="1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</a:t>
            </a:r>
            <a:r>
              <a:rPr lang="en-US" sz="20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MD5 dielectric resonator for a sample size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0.3 x 0.2 x 0.2 mm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16947"/>
          <a:stretch/>
        </p:blipFill>
        <p:spPr>
          <a:xfrm>
            <a:off x="6557485" y="1914975"/>
            <a:ext cx="2278320" cy="560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7280" y="6055360"/>
            <a:ext cx="279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Narkowicz</a:t>
            </a:r>
            <a:r>
              <a:rPr lang="en-US" sz="800" dirty="0" smtClean="0"/>
              <a:t>, </a:t>
            </a:r>
            <a:r>
              <a:rPr lang="en-US" sz="800" dirty="0" err="1" smtClean="0"/>
              <a:t>Suter</a:t>
            </a:r>
            <a:r>
              <a:rPr lang="en-US" sz="800" dirty="0" smtClean="0"/>
              <a:t>, </a:t>
            </a:r>
            <a:r>
              <a:rPr lang="en-US" sz="800" dirty="0" err="1" smtClean="0"/>
              <a:t>Stonies</a:t>
            </a:r>
            <a:r>
              <a:rPr lang="en-US" sz="800" dirty="0" smtClean="0"/>
              <a:t>, J. </a:t>
            </a:r>
            <a:r>
              <a:rPr lang="en-US" sz="800" dirty="0" err="1" smtClean="0"/>
              <a:t>Magn</a:t>
            </a:r>
            <a:r>
              <a:rPr lang="en-US" sz="800" dirty="0" smtClean="0"/>
              <a:t>. </a:t>
            </a:r>
            <a:r>
              <a:rPr lang="en-US" sz="800" dirty="0" err="1" smtClean="0"/>
              <a:t>Reson</a:t>
            </a:r>
            <a:r>
              <a:rPr lang="en-US" sz="800" dirty="0" smtClean="0"/>
              <a:t>., 175, 2005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324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Micro-Helix at </a:t>
            </a:r>
            <a:r>
              <a:rPr lang="en-US" dirty="0"/>
              <a:t>X-band</a:t>
            </a:r>
          </a:p>
        </p:txBody>
      </p:sp>
      <p:pic>
        <p:nvPicPr>
          <p:cNvPr id="1026" name="Picture 2" descr="E:\Dropbox\_WorkingDir\MSC Fellowship\Images\Fields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2"/>
          <a:stretch/>
        </p:blipFill>
        <p:spPr bwMode="auto">
          <a:xfrm>
            <a:off x="251520" y="974627"/>
            <a:ext cx="3360620" cy="1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ropbox\_WorkingDir\MSC Fellowship\Images\Field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5"/>
          <a:stretch/>
        </p:blipFill>
        <p:spPr bwMode="auto">
          <a:xfrm>
            <a:off x="4148215" y="974626"/>
            <a:ext cx="2189085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64220" y="2565400"/>
            <a:ext cx="3360620" cy="3497987"/>
            <a:chOff x="264220" y="2565400"/>
            <a:chExt cx="3360620" cy="3497987"/>
          </a:xfrm>
        </p:grpSpPr>
        <p:pic>
          <p:nvPicPr>
            <p:cNvPr id="9" name="Picture 2" descr="E:\Dropbox\_WorkingDir\MSC Fellowship\Images\Fields (2)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52"/>
            <a:stretch/>
          </p:blipFill>
          <p:spPr bwMode="auto">
            <a:xfrm>
              <a:off x="264220" y="2565400"/>
              <a:ext cx="3360620" cy="248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1560" y="4863058"/>
              <a:ext cx="249299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1.2 mm Tall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 windings  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9.7 GHz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0.15 mm silver wire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0.4 mm inner diameter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076056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8304" y="2183904"/>
            <a:ext cx="144016" cy="288032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48215" y="974626"/>
            <a:ext cx="4680520" cy="4734818"/>
            <a:chOff x="4148215" y="974626"/>
            <a:chExt cx="4680520" cy="4734818"/>
          </a:xfrm>
        </p:grpSpPr>
        <p:sp>
          <p:nvSpPr>
            <p:cNvPr id="6" name="TextBox 5"/>
            <p:cNvSpPr txBox="1"/>
            <p:nvPr/>
          </p:nvSpPr>
          <p:spPr>
            <a:xfrm>
              <a:off x="4148215" y="4078228"/>
              <a:ext cx="46805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 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B</a:t>
              </a:r>
              <a:r>
                <a:rPr lang="en-US" sz="20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69875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Q-value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360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due to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surface 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vs.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volume currents</a:t>
              </a:r>
            </a:p>
            <a:p>
              <a:pPr marL="269875" lvl="1" indent="-179388">
                <a:buClr>
                  <a:schemeClr val="tx2">
                    <a:lumMod val="75000"/>
                  </a:schemeClr>
                </a:buClr>
                <a:buFont typeface="Arial"/>
                <a:buChar char="•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More </a:t>
              </a:r>
              <a:r>
                <a:rPr lang="en-US" sz="2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homogeneous field</a:t>
              </a:r>
            </a:p>
            <a:p>
              <a:pPr marL="538163" lvl="2" indent="-180975"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  <a:tabLst>
                  <a:tab pos="269875" algn="l"/>
                  <a:tab pos="449263" algn="l"/>
                </a:tabLst>
              </a:pP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Easier placement of small samples</a:t>
              </a:r>
            </a:p>
          </p:txBody>
        </p:sp>
        <p:pic>
          <p:nvPicPr>
            <p:cNvPr id="10" name="Picture 3" descr="E:\Dropbox\_WorkingDir\MSC Fellowship\Images\Fields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81"/>
            <a:stretch/>
          </p:blipFill>
          <p:spPr bwMode="auto">
            <a:xfrm>
              <a:off x="6375399" y="974626"/>
              <a:ext cx="2010465" cy="26593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7345250" y="2180344"/>
            <a:ext cx="144016" cy="288032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Micro-Helix Preliminary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4643"/>
              </p:ext>
            </p:extLst>
          </p:nvPr>
        </p:nvGraphicFramePr>
        <p:xfrm>
          <a:off x="5080238" y="708441"/>
          <a:ext cx="4029549" cy="2366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544"/>
                <a:gridCol w="783825"/>
                <a:gridCol w="899271"/>
                <a:gridCol w="921909"/>
              </a:tblGrid>
              <a:tr h="442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l-GR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=10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0.5 mm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mm</a:t>
                      </a:r>
                    </a:p>
                  </a:txBody>
                  <a:tcPr marL="68580" marR="68580" marT="0" marB="0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4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9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b="0" baseline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796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4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400" b="0" baseline="30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16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4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endParaRPr lang="en-US" sz="14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4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400" b="0" baseline="300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" name="Picture 2" descr="C:\Users\sidabras\Desktop\MicroHelixH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2" y="623219"/>
            <a:ext cx="4324635" cy="31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89718" y="349064"/>
            <a:ext cx="121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0901" y="3563540"/>
            <a:ext cx="8065281" cy="2585800"/>
            <a:chOff x="850901" y="3563540"/>
            <a:chExt cx="8065281" cy="2585800"/>
          </a:xfrm>
        </p:grpSpPr>
        <p:sp>
          <p:nvSpPr>
            <p:cNvPr id="14" name="TextBox 13"/>
            <p:cNvSpPr txBox="1"/>
            <p:nvPr/>
          </p:nvSpPr>
          <p:spPr>
            <a:xfrm>
              <a:off x="5337126" y="3563540"/>
              <a:ext cx="35157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Measured</a:t>
              </a:r>
            </a:p>
            <a:p>
              <a:pPr algn="ctr"/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LiPC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Crystal 0.3 x 0.2 x 0.2 mm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00675" y="4534406"/>
              <a:ext cx="35155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Norm. Signal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aturable</a:t>
              </a:r>
              <a:endParaRPr lang="en-US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MD5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1</a:t>
              </a: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PMR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2.2</a:t>
              </a:r>
            </a:p>
            <a:p>
              <a:r>
                <a:rPr lang="en-US" b="1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Micro-Helix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10.2</a:t>
              </a:r>
            </a:p>
          </p:txBody>
        </p:sp>
        <p:pic>
          <p:nvPicPr>
            <p:cNvPr id="2" name="Picture 1" descr="pwrsat point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1" y="3825240"/>
              <a:ext cx="3426409" cy="23241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071894" y="6004405"/>
            <a:ext cx="292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Sidabras,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Reijerse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Suter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Lubitz</a:t>
            </a:r>
            <a:r>
              <a:rPr lang="en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  <a:endParaRPr lang="en-US" sz="1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.07.21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äsentationsvorlage CEC grau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räsentationsvorlage CEC leer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2016.07.21.potx</Template>
  <TotalTime>9595</TotalTime>
  <Words>1410</Words>
  <Application>Microsoft Macintosh PowerPoint</Application>
  <PresentationFormat>On-screen Show (4:3)</PresentationFormat>
  <Paragraphs>272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2016.07.21</vt:lpstr>
      <vt:lpstr>Präsentationsvorlage CEC Minerva</vt:lpstr>
      <vt:lpstr>1_Präsentationsvorlage CEC grau</vt:lpstr>
      <vt:lpstr>2_Präsentationsvorlage CEC Minerva</vt:lpstr>
      <vt:lpstr>2_Präsentationsvorlage CEC leer</vt:lpstr>
      <vt:lpstr>Multi-Frequency Resonator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>MPI-CEC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Birgit Deckers</dc:creator>
  <cp:lastModifiedBy>Jason Sidabras</cp:lastModifiedBy>
  <cp:revision>517</cp:revision>
  <dcterms:created xsi:type="dcterms:W3CDTF">2015-10-26T10:29:50Z</dcterms:created>
  <dcterms:modified xsi:type="dcterms:W3CDTF">2017-07-21T14:00:21Z</dcterms:modified>
</cp:coreProperties>
</file>